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7" r:id="rId4"/>
    <p:sldId id="258" r:id="rId5"/>
    <p:sldId id="259" r:id="rId6"/>
    <p:sldId id="262" r:id="rId7"/>
    <p:sldId id="263" r:id="rId8"/>
    <p:sldId id="260" r:id="rId9"/>
    <p:sldId id="270" r:id="rId10"/>
    <p:sldId id="261" r:id="rId11"/>
    <p:sldId id="264" r:id="rId12"/>
    <p:sldId id="268" r:id="rId13"/>
    <p:sldId id="265" r:id="rId14"/>
    <p:sldId id="266" r:id="rId15"/>
    <p:sldId id="269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3272EB2-1B88-887E-74C8-E647C692EAC5}" v="2" dt="2023-04-15T19:56:57.978"/>
    <p1510:client id="{4EBC9DFB-FEDF-0FBF-834C-E1549C2C0647}" v="220" dt="2023-04-15T18:29:58.244"/>
    <p1510:client id="{69EE7C85-579B-EEBE-D1E3-9D59942664C9}" v="166" dt="2023-04-15T16:52:29.769"/>
    <p1510:client id="{82404EF6-5363-806C-F479-E83D15947D0D}" v="5" dt="2023-04-15T19:56:27.303"/>
    <p1510:client id="{8C9EADAC-27CF-AA3C-D0DB-F4F5D9D0AC72}" v="159" dt="2023-04-15T19:00:51.734"/>
    <p1510:client id="{ACA1D1DA-6353-42C1-A9D0-F12E7C345356}" v="39" dt="2023-04-15T19:56:20.153"/>
    <p1510:client id="{B521EFEB-5719-BDC2-49CC-D89BE61B3A57}" v="12" dt="2023-04-16T02:41:42.28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4/15/2023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4/15/2023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4/15/2023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4/15/2023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ssorted vegetables and fruits">
            <a:extLst>
              <a:ext uri="{FF2B5EF4-FFF2-40B4-BE49-F238E27FC236}">
                <a16:creationId xmlns:a16="http://schemas.microsoft.com/office/drawing/2014/main" id="{405931D2-64C0-D3CE-F246-DC7705F8B6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13" r="15717" b="104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n-US" sz="4800">
                <a:cs typeface="Calibri Light"/>
              </a:rPr>
              <a:t>Food Management System</a:t>
            </a:r>
            <a:endParaRPr lang="en-US" sz="480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l"/>
            <a:r>
              <a:rPr lang="en-US" sz="1600">
                <a:cs typeface="Calibri"/>
              </a:rPr>
              <a:t>Team 1 (CosmosDB)</a:t>
            </a:r>
          </a:p>
          <a:p>
            <a:pPr marL="342900" indent="-342900" algn="l">
              <a:buChar char="•"/>
            </a:pPr>
            <a:r>
              <a:rPr lang="en-US" sz="1600">
                <a:cs typeface="Calibri"/>
              </a:rPr>
              <a:t>Pramita Sandhyan</a:t>
            </a:r>
          </a:p>
          <a:p>
            <a:pPr marL="342900" indent="-342900" algn="l">
              <a:buChar char="•"/>
            </a:pPr>
            <a:r>
              <a:rPr lang="en-US" sz="1600">
                <a:cs typeface="Calibri"/>
              </a:rPr>
              <a:t>Arpita Bhagat</a:t>
            </a:r>
          </a:p>
          <a:p>
            <a:pPr marL="342900" indent="-342900" algn="l">
              <a:buChar char="•"/>
            </a:pPr>
            <a:r>
              <a:rPr lang="en-US" sz="1600">
                <a:cs typeface="Calibri"/>
              </a:rPr>
              <a:t>Nishi Gandhi</a:t>
            </a:r>
          </a:p>
          <a:p>
            <a:pPr marL="342900" indent="-342900" algn="l">
              <a:buChar char="•"/>
            </a:pPr>
            <a:r>
              <a:rPr lang="en-US" sz="1600">
                <a:cs typeface="Calibri"/>
              </a:rPr>
              <a:t>Rhea Bajpai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0" name="Rectangle 26">
            <a:extLst>
              <a:ext uri="{FF2B5EF4-FFF2-40B4-BE49-F238E27FC236}">
                <a16:creationId xmlns:a16="http://schemas.microsoft.com/office/drawing/2014/main" id="{99ED5833-B85B-4103-8A3B-CAB0308E6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AF4BFB-51AD-5A8E-23FD-9EFFD0EA6B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-364405"/>
            <a:ext cx="9795638" cy="11143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/>
              <a:t>Azure Cosmos DB</a:t>
            </a:r>
          </a:p>
        </p:txBody>
      </p:sp>
      <p:pic>
        <p:nvPicPr>
          <p:cNvPr id="5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156F6B61-FA4D-C6B9-B71B-B836D65283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563" t="15750" r="703" b="10250"/>
          <a:stretch/>
        </p:blipFill>
        <p:spPr>
          <a:xfrm>
            <a:off x="1944720" y="3339945"/>
            <a:ext cx="8299317" cy="3474443"/>
          </a:xfrm>
          <a:prstGeom prst="rect">
            <a:avLst/>
          </a:prstGeom>
        </p:spPr>
      </p:pic>
      <p:pic>
        <p:nvPicPr>
          <p:cNvPr id="7" name="Picture 7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08DF01C6-0FA4-FE22-10EE-3501D64DA5B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678" t="56522" r="8409" b="9340"/>
          <a:stretch/>
        </p:blipFill>
        <p:spPr>
          <a:xfrm>
            <a:off x="2122134" y="964443"/>
            <a:ext cx="7944947" cy="2311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1331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0D7B6173-1D58-48E2-83CF-37350F315F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5D813D1-BA6B-40B4-A101-04BB894455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B0DAC8FB-A162-44E3-A606-C855A03A5B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952" cy="6862380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21BDEC81-16A7-4451-B893-C15000083B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EA3DFA5-2D7B-4989-8ED7-8321EC114C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6678" y="0"/>
            <a:ext cx="11145980" cy="6870723"/>
          </a:xfrm>
          <a:prstGeom prst="rect">
            <a:avLst/>
          </a:prstGeom>
          <a:solidFill>
            <a:schemeClr val="bg1"/>
          </a:solidFill>
          <a:ln w="349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3EE855-D9A6-836B-788F-1BE708A81D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1966" y="900622"/>
            <a:ext cx="3629555" cy="189352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100"/>
              <a:t>Graph database using Gremlin</a:t>
            </a:r>
          </a:p>
        </p:txBody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9C46AC4E-870A-4572-D0A6-F19241CE2D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7965" y="171716"/>
            <a:ext cx="4817607" cy="3179620"/>
          </a:xfrm>
          <a:prstGeom prst="rect">
            <a:avLst/>
          </a:prstGeom>
        </p:spPr>
      </p:pic>
      <p:pic>
        <p:nvPicPr>
          <p:cNvPr id="5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7F33E9E8-2C9B-8447-EB48-98C2F9CBFF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1375" y="3345920"/>
            <a:ext cx="8649983" cy="3502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1019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0C3F6A8C-D694-D950-0A22-A9D3A7668B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110" t="19500" r="10689" b="10000"/>
          <a:stretch/>
        </p:blipFill>
        <p:spPr>
          <a:xfrm>
            <a:off x="2585372" y="51254"/>
            <a:ext cx="6796300" cy="3085543"/>
          </a:xfrm>
        </p:spPr>
      </p:pic>
      <p:pic>
        <p:nvPicPr>
          <p:cNvPr id="5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4345A9E-3176-4FD1-356C-5EAD8867C3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33" t="19505" r="14905" b="10217"/>
          <a:stretch/>
        </p:blipFill>
        <p:spPr>
          <a:xfrm>
            <a:off x="2520042" y="3431721"/>
            <a:ext cx="6949174" cy="3298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622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9" name="Rectangle 58">
            <a:extLst>
              <a:ext uri="{FF2B5EF4-FFF2-40B4-BE49-F238E27FC236}">
                <a16:creationId xmlns:a16="http://schemas.microsoft.com/office/drawing/2014/main" id="{96646FC9-C66D-4EC7-8310-0DD4ACC49C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61" name="Rectangle 60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A25DE7-83BE-0BA6-2995-0D4E405F35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1" y="310343"/>
            <a:ext cx="7985759" cy="86882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/>
              <a:t>Visualization</a:t>
            </a: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Avenir Next LT Pro"/>
            </a:endParaRPr>
          </a:p>
        </p:txBody>
      </p:sp>
      <p:pic>
        <p:nvPicPr>
          <p:cNvPr id="5" name="Picture 5" descr="Chart, bar chart, histogram&#10;&#10;Description automatically generated">
            <a:extLst>
              <a:ext uri="{FF2B5EF4-FFF2-40B4-BE49-F238E27FC236}">
                <a16:creationId xmlns:a16="http://schemas.microsoft.com/office/drawing/2014/main" id="{3E367F0B-05AC-837A-D74F-9664B57A2E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58" r="-2" b="6576"/>
          <a:stretch/>
        </p:blipFill>
        <p:spPr>
          <a:xfrm>
            <a:off x="385572" y="2312015"/>
            <a:ext cx="5596128" cy="3751450"/>
          </a:xfrm>
          <a:prstGeom prst="rect">
            <a:avLst/>
          </a:prstGeom>
        </p:spPr>
      </p:pic>
      <p:pic>
        <p:nvPicPr>
          <p:cNvPr id="3" name="Picture 3" descr="Map&#10;&#10;Description automatically generated">
            <a:extLst>
              <a:ext uri="{FF2B5EF4-FFF2-40B4-BE49-F238E27FC236}">
                <a16:creationId xmlns:a16="http://schemas.microsoft.com/office/drawing/2014/main" id="{43DC1562-8BD6-8DA1-8338-E0F04D45CC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1702" y="2360982"/>
            <a:ext cx="5824728" cy="3148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482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4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7" descr="Chart, bar chart&#10;&#10;Description automatically generated">
            <a:extLst>
              <a:ext uri="{FF2B5EF4-FFF2-40B4-BE49-F238E27FC236}">
                <a16:creationId xmlns:a16="http://schemas.microsoft.com/office/drawing/2014/main" id="{F765FCB7-A40C-F025-65CF-F706385569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15" r="-3" b="5610"/>
          <a:stretch/>
        </p:blipFill>
        <p:spPr>
          <a:xfrm>
            <a:off x="643467" y="1782670"/>
            <a:ext cx="5294716" cy="3292657"/>
          </a:xfrm>
          <a:prstGeom prst="rect">
            <a:avLst/>
          </a:prstGeom>
        </p:spPr>
      </p:pic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Chart, pie chart&#10;&#10;Description automatically generated">
            <a:extLst>
              <a:ext uri="{FF2B5EF4-FFF2-40B4-BE49-F238E27FC236}">
                <a16:creationId xmlns:a16="http://schemas.microsoft.com/office/drawing/2014/main" id="{AC9CD648-19D1-DA8B-33D1-E4681166CCC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1863" b="1"/>
          <a:stretch/>
        </p:blipFill>
        <p:spPr>
          <a:xfrm>
            <a:off x="6253817" y="938774"/>
            <a:ext cx="5294715" cy="4980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4643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265D5E-4318-B5C0-B6BC-BB07D4837E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9234" y="2073715"/>
            <a:ext cx="6935759" cy="299304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8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Thankyou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1BD432D-FAB3-4B5D-BF27-4DA7C75B32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6D6B450-4278-45B8-88C7-C061710E3C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2399233" y="1883640"/>
            <a:ext cx="693576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4234A4C-A256-4139-A5F4-27078F0D67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2399233" y="5066757"/>
            <a:ext cx="693576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1063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8D97B4-7911-8463-DDC2-ECC7D98EF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5400">
                <a:cs typeface="Calibri Light"/>
              </a:rPr>
              <a:t>Objective</a:t>
            </a:r>
            <a:endParaRPr lang="en-US" sz="5400"/>
          </a:p>
        </p:txBody>
      </p:sp>
      <p:sp>
        <p:nvSpPr>
          <p:cNvPr id="23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67DAA7-C47E-16BB-659A-A1A8D1425E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200">
                <a:ea typeface="+mn-lt"/>
                <a:cs typeface="+mn-lt"/>
              </a:rPr>
              <a:t>The objectives of the project </a:t>
            </a:r>
          </a:p>
          <a:p>
            <a:pPr marL="171450" indent="-171450"/>
            <a:r>
              <a:rPr lang="en-US" sz="2200">
                <a:highlight>
                  <a:srgbClr val="F7F7F8"/>
                </a:highlight>
                <a:ea typeface="+mn-lt"/>
                <a:cs typeface="+mn-lt"/>
              </a:rPr>
              <a:t>Analyze Food Consumption Data</a:t>
            </a:r>
          </a:p>
          <a:p>
            <a:pPr marL="171450" indent="-171450"/>
            <a:r>
              <a:rPr lang="en-US" sz="2200">
                <a:highlight>
                  <a:srgbClr val="F7F7F8"/>
                </a:highlight>
                <a:ea typeface="+mn-lt"/>
                <a:cs typeface="+mn-lt"/>
              </a:rPr>
              <a:t>Optimize Supply Chain Management</a:t>
            </a:r>
          </a:p>
          <a:p>
            <a:pPr marL="171450" indent="-171450"/>
            <a:r>
              <a:rPr lang="en-US" sz="2200">
                <a:highlight>
                  <a:srgbClr val="F7F7F8"/>
                </a:highlight>
                <a:ea typeface="+mn-lt"/>
                <a:cs typeface="+mn-lt"/>
              </a:rPr>
              <a:t>Uncover restaurants that perform effectively.</a:t>
            </a:r>
          </a:p>
          <a:p>
            <a:pPr marL="171450" indent="-171450"/>
            <a:r>
              <a:rPr lang="en-US" sz="2200">
                <a:highlight>
                  <a:srgbClr val="F7F7F8"/>
                </a:highlight>
                <a:ea typeface="+mn-lt"/>
                <a:cs typeface="+mn-lt"/>
              </a:rPr>
              <a:t>Visualize Data with Microsoft Power BI</a:t>
            </a:r>
          </a:p>
        </p:txBody>
      </p:sp>
      <p:pic>
        <p:nvPicPr>
          <p:cNvPr id="5" name="Picture 4" descr="Light bulb on yellow background with sketched light beams and cord">
            <a:extLst>
              <a:ext uri="{FF2B5EF4-FFF2-40B4-BE49-F238E27FC236}">
                <a16:creationId xmlns:a16="http://schemas.microsoft.com/office/drawing/2014/main" id="{30BA989F-EB32-F9DB-2C2B-331218D94B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157" r="19157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9827992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8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F9A35A-D243-6D9D-5DCB-9553D4E882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8454" y="1360481"/>
            <a:ext cx="4605340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>
                <a:solidFill>
                  <a:schemeClr val="bg1"/>
                </a:solidFill>
              </a:rPr>
              <a:t>Entity Relationship Diagram</a:t>
            </a:r>
          </a:p>
        </p:txBody>
      </p:sp>
      <p:sp>
        <p:nvSpPr>
          <p:cNvPr id="16" name="Rectangle 10">
            <a:extLst>
              <a:ext uri="{FF2B5EF4-FFF2-40B4-BE49-F238E27FC236}">
                <a16:creationId xmlns:a16="http://schemas.microsoft.com/office/drawing/2014/main" id="{D84C2E9E-0B5D-4B5F-9A1F-70EBDCE390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2461" y="1197769"/>
            <a:ext cx="10987078" cy="4462463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5" descr="Diagram&#10;&#10;Description automatically generated">
            <a:extLst>
              <a:ext uri="{FF2B5EF4-FFF2-40B4-BE49-F238E27FC236}">
                <a16:creationId xmlns:a16="http://schemas.microsoft.com/office/drawing/2014/main" id="{061E5FDC-95B1-6B7A-52B1-2F4BCBDF10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2900" y="1209145"/>
            <a:ext cx="7672387" cy="4439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7730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5C0D04-DA74-E38F-F73C-A43C67FDC7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>
                <a:solidFill>
                  <a:schemeClr val="bg1"/>
                </a:solidFill>
              </a:rPr>
              <a:t>Data Architecture</a:t>
            </a:r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Diagram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AB2445C4-4330-40AF-D0FF-CE89129AB1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" y="2567719"/>
            <a:ext cx="12191999" cy="3313464"/>
          </a:xfrm>
        </p:spPr>
      </p:pic>
    </p:spTree>
    <p:extLst>
      <p:ext uri="{BB962C8B-B14F-4D97-AF65-F5344CB8AC3E}">
        <p14:creationId xmlns:p14="http://schemas.microsoft.com/office/powerpoint/2010/main" val="20077607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189CF2-6705-F506-5C23-B78816C11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0029" y="-353332"/>
            <a:ext cx="10515600" cy="1325563"/>
          </a:xfrm>
        </p:spPr>
        <p:txBody>
          <a:bodyPr/>
          <a:lstStyle/>
          <a:p>
            <a:r>
              <a:rPr lang="en-US">
                <a:cs typeface="Calibri Light"/>
              </a:rPr>
              <a:t>      Azure Data studio</a:t>
            </a:r>
            <a:endParaRPr lang="en-US"/>
          </a:p>
        </p:txBody>
      </p:sp>
      <p:pic>
        <p:nvPicPr>
          <p:cNvPr id="4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6523513D-3934-C74A-3935-D359E4A354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6981" y="1050976"/>
            <a:ext cx="11760201" cy="5430480"/>
          </a:xfrm>
        </p:spPr>
      </p:pic>
    </p:spTree>
    <p:extLst>
      <p:ext uri="{BB962C8B-B14F-4D97-AF65-F5344CB8AC3E}">
        <p14:creationId xmlns:p14="http://schemas.microsoft.com/office/powerpoint/2010/main" val="33792456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EE73255-8084-4DF9-BB0B-15EAC92E2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7AA417-3D4C-EBBB-74E7-88CAAAF91E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938" y="640081"/>
            <a:ext cx="2608655" cy="525779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>
                <a:solidFill>
                  <a:srgbClr val="2C2C2C"/>
                </a:solidFill>
              </a:rPr>
              <a:t>Blob data Storage</a:t>
            </a:r>
          </a:p>
        </p:txBody>
      </p:sp>
      <p:sp>
        <p:nvSpPr>
          <p:cNvPr id="14" name="Rounded Rectangle 9">
            <a:extLst>
              <a:ext uri="{FF2B5EF4-FFF2-40B4-BE49-F238E27FC236}">
                <a16:creationId xmlns:a16="http://schemas.microsoft.com/office/drawing/2014/main" id="{67048353-8981-459A-9BC6-9711CE462E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80067" y="484632"/>
            <a:ext cx="8129016" cy="5724144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960B8B8-3A16-9AF6-18C3-18485FD0D6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8836" b="14885"/>
          <a:stretch/>
        </p:blipFill>
        <p:spPr>
          <a:xfrm>
            <a:off x="4062964" y="942538"/>
            <a:ext cx="7163222" cy="4808332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8024988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9">
            <a:extLst>
              <a:ext uri="{FF2B5EF4-FFF2-40B4-BE49-F238E27FC236}">
                <a16:creationId xmlns:a16="http://schemas.microsoft.com/office/drawing/2014/main" id="{96646FC9-C66D-4EC7-8310-0DD4ACC49C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8" name="Rectangle 11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D4272A-2645-6460-7FD4-E9C51C4D2E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1" y="310343"/>
            <a:ext cx="7985759" cy="86882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/>
              <a:t>Azure Data Factory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Avenir Next LT Pro"/>
            </a:endParaRPr>
          </a:p>
        </p:txBody>
      </p:sp>
      <p:pic>
        <p:nvPicPr>
          <p:cNvPr id="4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6BEED0E1-77FE-597B-E56F-2749895818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1651" r="20450" b="11959"/>
          <a:stretch/>
        </p:blipFill>
        <p:spPr>
          <a:xfrm>
            <a:off x="385572" y="2676351"/>
            <a:ext cx="5596128" cy="3022778"/>
          </a:xfrm>
          <a:prstGeom prst="rect">
            <a:avLst/>
          </a:prstGeom>
        </p:spPr>
      </p:pic>
      <p:pic>
        <p:nvPicPr>
          <p:cNvPr id="5" name="Picture 5" descr="Graphical user interface, table&#10;&#10;Description automatically generated">
            <a:extLst>
              <a:ext uri="{FF2B5EF4-FFF2-40B4-BE49-F238E27FC236}">
                <a16:creationId xmlns:a16="http://schemas.microsoft.com/office/drawing/2014/main" id="{8683F815-2C79-1A27-795B-BFCD39AFCB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0302" y="2673593"/>
            <a:ext cx="5596128" cy="2703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9292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D3A700-5860-962D-D573-575B400EA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Python Script</a:t>
            </a:r>
            <a:endParaRPr lang="en-US"/>
          </a:p>
        </p:txBody>
      </p:sp>
      <p:pic>
        <p:nvPicPr>
          <p:cNvPr id="4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2326A193-410A-9AAC-1108-321BB2BECC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8330" y="2270447"/>
            <a:ext cx="7936724" cy="4413366"/>
          </a:xfrm>
        </p:spPr>
      </p:pic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557C1BFC-9C4F-7F31-629D-B64E6BAA5E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8863" y="267990"/>
            <a:ext cx="6372386" cy="1822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7718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AA171-160C-E449-67B4-78A19ACBD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Task Schedular</a:t>
            </a:r>
            <a:endParaRPr lang="en-US"/>
          </a:p>
        </p:txBody>
      </p:sp>
      <p:pic>
        <p:nvPicPr>
          <p:cNvPr id="4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1FBD981-738C-6742-8EBB-29F693FEBC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71171" y="2255781"/>
            <a:ext cx="7838364" cy="4413782"/>
          </a:xfrm>
        </p:spPr>
      </p:pic>
      <p:pic>
        <p:nvPicPr>
          <p:cNvPr id="5" name="Picture 5" descr="Graphical user interface, application, PowerPoint&#10;&#10;Description automatically generated">
            <a:extLst>
              <a:ext uri="{FF2B5EF4-FFF2-40B4-BE49-F238E27FC236}">
                <a16:creationId xmlns:a16="http://schemas.microsoft.com/office/drawing/2014/main" id="{7FA0164D-1E89-3864-B230-3FE6278286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79" t="4963" r="38740" b="73747"/>
          <a:stretch/>
        </p:blipFill>
        <p:spPr>
          <a:xfrm>
            <a:off x="4450784" y="489316"/>
            <a:ext cx="7453424" cy="1521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8359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15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office theme</vt:lpstr>
      <vt:lpstr>Food Management System</vt:lpstr>
      <vt:lpstr>Objective</vt:lpstr>
      <vt:lpstr>Entity Relationship Diagram</vt:lpstr>
      <vt:lpstr>Data Architecture Diagram</vt:lpstr>
      <vt:lpstr>      Azure Data studio</vt:lpstr>
      <vt:lpstr>Blob data Storage</vt:lpstr>
      <vt:lpstr>Azure Data Factory</vt:lpstr>
      <vt:lpstr>Python Script</vt:lpstr>
      <vt:lpstr>Task Schedular</vt:lpstr>
      <vt:lpstr>Azure Cosmos DB</vt:lpstr>
      <vt:lpstr>Graph database using Gremlin</vt:lpstr>
      <vt:lpstr>PowerPoint Presentation</vt:lpstr>
      <vt:lpstr>Visualization</vt:lpstr>
      <vt:lpstr>PowerPoint Presentation</vt:lpstr>
      <vt:lpstr>Thankyou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Foo</dc:title>
  <dc:creator/>
  <cp:revision>10</cp:revision>
  <dcterms:created xsi:type="dcterms:W3CDTF">2023-04-15T16:27:56Z</dcterms:created>
  <dcterms:modified xsi:type="dcterms:W3CDTF">2023-04-16T02:41:58Z</dcterms:modified>
</cp:coreProperties>
</file>